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2" r:id="rId2"/>
    <p:sldId id="276" r:id="rId3"/>
    <p:sldId id="274" r:id="rId4"/>
    <p:sldId id="265" r:id="rId5"/>
    <p:sldId id="258" r:id="rId6"/>
    <p:sldId id="268" r:id="rId7"/>
    <p:sldId id="260" r:id="rId8"/>
    <p:sldId id="271" r:id="rId9"/>
    <p:sldId id="275" r:id="rId10"/>
    <p:sldId id="273" r:id="rId11"/>
    <p:sldId id="264" r:id="rId12"/>
    <p:sldId id="256" r:id="rId13"/>
    <p:sldId id="272"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AE2D58-27B3-4749-AAB6-79E0E7EED63A}" type="datetimeFigureOut">
              <a:rPr lang="en-US" smtClean="0"/>
              <a:pPr/>
              <a:t>2/23/2010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76E6EF-A689-4112-8B5E-A68B69625B7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76E6EF-A689-4112-8B5E-A68B69625B73}"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DA8C0C-C133-4501-975A-F0363727FB06}" type="datetimeFigureOut">
              <a:rPr lang="en-US" smtClean="0"/>
              <a:pPr/>
              <a:t>2/23/2010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DA8C0C-C133-4501-975A-F0363727FB06}" type="datetimeFigureOut">
              <a:rPr lang="en-US" smtClean="0"/>
              <a:pPr/>
              <a:t>2/23/2010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0AB86-5D92-4BF0-9CA3-D6EB8763E90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a_sa.gif"/>
          <p:cNvPicPr>
            <a:picLocks noChangeAspect="1"/>
          </p:cNvPicPr>
          <p:nvPr/>
        </p:nvPicPr>
        <p:blipFill>
          <a:blip r:embed="rId2" cstate="print"/>
          <a:stretch>
            <a:fillRect/>
          </a:stretch>
        </p:blipFill>
        <p:spPr>
          <a:xfrm>
            <a:off x="304800" y="228600"/>
            <a:ext cx="8229600" cy="2197745"/>
          </a:xfrm>
          <a:prstGeom prst="rect">
            <a:avLst/>
          </a:prstGeom>
        </p:spPr>
      </p:pic>
      <p:sp>
        <p:nvSpPr>
          <p:cNvPr id="3" name="TextBox 2"/>
          <p:cNvSpPr txBox="1"/>
          <p:nvPr/>
        </p:nvSpPr>
        <p:spPr>
          <a:xfrm>
            <a:off x="524547" y="2819400"/>
            <a:ext cx="8125942" cy="3508653"/>
          </a:xfrm>
          <a:prstGeom prst="rect">
            <a:avLst/>
          </a:prstGeom>
          <a:noFill/>
        </p:spPr>
        <p:txBody>
          <a:bodyPr wrap="none" rtlCol="0">
            <a:spAutoFit/>
          </a:bodyPr>
          <a:lstStyle/>
          <a:p>
            <a:pPr algn="ctr"/>
            <a:r>
              <a:rPr lang="en-US" sz="6000" dirty="0" smtClean="0"/>
              <a:t>SUPER 3 DINOSAURS:</a:t>
            </a:r>
          </a:p>
          <a:p>
            <a:pPr algn="ctr"/>
            <a:r>
              <a:rPr lang="en-US" sz="5400" dirty="0" smtClean="0"/>
              <a:t>A collaborative lesson</a:t>
            </a:r>
          </a:p>
          <a:p>
            <a:pPr algn="ctr"/>
            <a:r>
              <a:rPr lang="en-US" sz="5400" dirty="0" smtClean="0"/>
              <a:t> between 2</a:t>
            </a:r>
            <a:r>
              <a:rPr lang="en-US" sz="5400" baseline="30000" dirty="0" smtClean="0"/>
              <a:t>nd</a:t>
            </a:r>
            <a:r>
              <a:rPr lang="en-US" sz="5400" dirty="0" smtClean="0"/>
              <a:t> grade teachers</a:t>
            </a:r>
          </a:p>
          <a:p>
            <a:pPr algn="ctr"/>
            <a:r>
              <a:rPr lang="en-US" sz="5400" dirty="0" smtClean="0"/>
              <a:t> and media specialist</a:t>
            </a:r>
            <a:endParaRPr lang="en-U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t>Books found in school library</a:t>
            </a:r>
          </a:p>
          <a:p>
            <a:r>
              <a:rPr lang="en-US" dirty="0" smtClean="0"/>
              <a:t>Books found in public library</a:t>
            </a:r>
          </a:p>
          <a:p>
            <a:r>
              <a:rPr lang="en-US" dirty="0" smtClean="0"/>
              <a:t>Internet</a:t>
            </a:r>
          </a:p>
          <a:p>
            <a:r>
              <a:rPr lang="en-US" dirty="0" smtClean="0"/>
              <a:t>Magazines</a:t>
            </a:r>
          </a:p>
          <a:p>
            <a:r>
              <a:rPr lang="en-US" dirty="0" smtClean="0"/>
              <a:t>Encyclopedia</a:t>
            </a:r>
          </a:p>
          <a:p>
            <a:r>
              <a:rPr lang="en-US" dirty="0" smtClean="0"/>
              <a:t>Video/DVD</a:t>
            </a:r>
            <a:endParaRPr lang="en-US" dirty="0"/>
          </a:p>
        </p:txBody>
      </p:sp>
      <p:pic>
        <p:nvPicPr>
          <p:cNvPr id="4" name="Picture 3" descr="51MWQY1ZJHL.jpg"/>
          <p:cNvPicPr>
            <a:picLocks noChangeAspect="1"/>
          </p:cNvPicPr>
          <p:nvPr/>
        </p:nvPicPr>
        <p:blipFill>
          <a:blip r:embed="rId2" cstate="print"/>
          <a:stretch>
            <a:fillRect/>
          </a:stretch>
        </p:blipFill>
        <p:spPr>
          <a:xfrm>
            <a:off x="7391400" y="685800"/>
            <a:ext cx="1143915" cy="1371600"/>
          </a:xfrm>
          <a:prstGeom prst="rect">
            <a:avLst/>
          </a:prstGeom>
        </p:spPr>
      </p:pic>
      <p:pic>
        <p:nvPicPr>
          <p:cNvPr id="5" name="Picture 4" descr="519B7QP7MML__SL500_AA280_.jpg"/>
          <p:cNvPicPr>
            <a:picLocks noChangeAspect="1"/>
          </p:cNvPicPr>
          <p:nvPr/>
        </p:nvPicPr>
        <p:blipFill>
          <a:blip r:embed="rId3" cstate="print"/>
          <a:stretch>
            <a:fillRect/>
          </a:stretch>
        </p:blipFill>
        <p:spPr>
          <a:xfrm>
            <a:off x="7391400" y="3352800"/>
            <a:ext cx="1371600" cy="1371600"/>
          </a:xfrm>
          <a:prstGeom prst="rect">
            <a:avLst/>
          </a:prstGeom>
        </p:spPr>
      </p:pic>
      <p:pic>
        <p:nvPicPr>
          <p:cNvPr id="6" name="Picture 5" descr="concise-dinosaur-encyclopedia.jpg"/>
          <p:cNvPicPr>
            <a:picLocks noChangeAspect="1"/>
          </p:cNvPicPr>
          <p:nvPr/>
        </p:nvPicPr>
        <p:blipFill>
          <a:blip r:embed="rId4" cstate="print"/>
          <a:stretch>
            <a:fillRect/>
          </a:stretch>
        </p:blipFill>
        <p:spPr>
          <a:xfrm>
            <a:off x="4191000" y="3657600"/>
            <a:ext cx="1431036" cy="1828800"/>
          </a:xfrm>
          <a:prstGeom prst="rect">
            <a:avLst/>
          </a:prstGeom>
        </p:spPr>
      </p:pic>
      <p:pic>
        <p:nvPicPr>
          <p:cNvPr id="7" name="Picture 6" descr="First%20Dino%20Encyclopedia.jpg"/>
          <p:cNvPicPr>
            <a:picLocks noChangeAspect="1"/>
          </p:cNvPicPr>
          <p:nvPr/>
        </p:nvPicPr>
        <p:blipFill>
          <a:blip r:embed="rId5" cstate="print"/>
          <a:stretch>
            <a:fillRect/>
          </a:stretch>
        </p:blipFill>
        <p:spPr>
          <a:xfrm>
            <a:off x="990600" y="5181600"/>
            <a:ext cx="1093763" cy="1371600"/>
          </a:xfrm>
          <a:prstGeom prst="rect">
            <a:avLst/>
          </a:prstGeom>
        </p:spPr>
      </p:pic>
      <p:pic>
        <p:nvPicPr>
          <p:cNvPr id="8" name="Picture 7" descr="dino27main.jpg"/>
          <p:cNvPicPr>
            <a:picLocks noChangeAspect="1"/>
          </p:cNvPicPr>
          <p:nvPr/>
        </p:nvPicPr>
        <p:blipFill>
          <a:blip r:embed="rId6" cstate="print"/>
          <a:stretch>
            <a:fillRect/>
          </a:stretch>
        </p:blipFill>
        <p:spPr>
          <a:xfrm>
            <a:off x="609600" y="228600"/>
            <a:ext cx="969917" cy="1371600"/>
          </a:xfrm>
          <a:prstGeom prst="rect">
            <a:avLst/>
          </a:prstGeom>
        </p:spPr>
      </p:pic>
      <p:sp>
        <p:nvSpPr>
          <p:cNvPr id="9" name="Rectangle 8"/>
          <p:cNvSpPr/>
          <p:nvPr/>
        </p:nvSpPr>
        <p:spPr>
          <a:xfrm>
            <a:off x="3733800" y="6096000"/>
            <a:ext cx="3775914" cy="369332"/>
          </a:xfrm>
          <a:prstGeom prst="rect">
            <a:avLst/>
          </a:prstGeom>
        </p:spPr>
        <p:txBody>
          <a:bodyPr wrap="square">
            <a:spAutoFit/>
          </a:bodyPr>
          <a:lstStyle/>
          <a:p>
            <a:r>
              <a:rPr lang="en-US" dirty="0" smtClean="0"/>
              <a:t>http://www.kidsdinos.com/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centralsquareschools.org/mhp/images1/petgreg.jpg"/>
          <p:cNvPicPr>
            <a:picLocks noChangeAspect="1" noChangeArrowheads="1"/>
          </p:cNvPicPr>
          <p:nvPr/>
        </p:nvPicPr>
        <p:blipFill>
          <a:blip r:embed="rId2" cstate="print"/>
          <a:srcRect/>
          <a:stretch>
            <a:fillRect/>
          </a:stretch>
        </p:blipFill>
        <p:spPr bwMode="auto">
          <a:xfrm>
            <a:off x="5257800" y="2514600"/>
            <a:ext cx="3640974" cy="2743200"/>
          </a:xfrm>
          <a:prstGeom prst="rect">
            <a:avLst/>
          </a:prstGeom>
          <a:noFill/>
        </p:spPr>
      </p:pic>
      <p:sp>
        <p:nvSpPr>
          <p:cNvPr id="3" name="Title 2"/>
          <p:cNvSpPr>
            <a:spLocks noGrp="1"/>
          </p:cNvSpPr>
          <p:nvPr>
            <p:ph type="title"/>
          </p:nvPr>
        </p:nvSpPr>
        <p:spPr/>
        <p:txBody>
          <a:bodyPr>
            <a:noAutofit/>
          </a:bodyPr>
          <a:lstStyle/>
          <a:p>
            <a:r>
              <a:rPr lang="en-US" sz="5000" b="1" dirty="0" smtClean="0"/>
              <a:t>                                      </a:t>
            </a:r>
            <a:r>
              <a:rPr lang="en-US" sz="5000" dirty="0" smtClean="0"/>
              <a:t>Dino Art</a:t>
            </a:r>
            <a:endParaRPr lang="en-US" sz="5000" dirty="0"/>
          </a:p>
        </p:txBody>
      </p:sp>
      <p:sp>
        <p:nvSpPr>
          <p:cNvPr id="5" name="TextBox 4"/>
          <p:cNvSpPr txBox="1"/>
          <p:nvPr/>
        </p:nvSpPr>
        <p:spPr>
          <a:xfrm>
            <a:off x="7391400" y="4800600"/>
            <a:ext cx="1125373" cy="369332"/>
          </a:xfrm>
          <a:prstGeom prst="rect">
            <a:avLst/>
          </a:prstGeom>
          <a:noFill/>
        </p:spPr>
        <p:txBody>
          <a:bodyPr wrap="none" rtlCol="0">
            <a:spAutoFit/>
          </a:bodyPr>
          <a:lstStyle/>
          <a:p>
            <a:r>
              <a:rPr lang="en-US" b="1" dirty="0"/>
              <a:t>D</a:t>
            </a:r>
            <a:r>
              <a:rPr lang="en-US" b="1" dirty="0" smtClean="0"/>
              <a:t>inorama</a:t>
            </a:r>
            <a:endParaRPr lang="en-US" b="1" dirty="0"/>
          </a:p>
        </p:txBody>
      </p:sp>
      <p:pic>
        <p:nvPicPr>
          <p:cNvPr id="20484" name="Picture 4" descr="http://www.cssd.org/MHP/images1/feechris.jpg"/>
          <p:cNvPicPr>
            <a:picLocks noChangeAspect="1" noChangeArrowheads="1"/>
          </p:cNvPicPr>
          <p:nvPr/>
        </p:nvPicPr>
        <p:blipFill>
          <a:blip r:embed="rId3" cstate="print"/>
          <a:srcRect/>
          <a:stretch>
            <a:fillRect/>
          </a:stretch>
        </p:blipFill>
        <p:spPr bwMode="auto">
          <a:xfrm>
            <a:off x="228600" y="228600"/>
            <a:ext cx="4472609" cy="2743200"/>
          </a:xfrm>
          <a:prstGeom prst="rect">
            <a:avLst/>
          </a:prstGeom>
          <a:noFill/>
        </p:spPr>
      </p:pic>
      <p:sp>
        <p:nvSpPr>
          <p:cNvPr id="9" name="TextBox 8"/>
          <p:cNvSpPr txBox="1"/>
          <p:nvPr/>
        </p:nvSpPr>
        <p:spPr>
          <a:xfrm>
            <a:off x="228600" y="3048000"/>
            <a:ext cx="2115003" cy="369332"/>
          </a:xfrm>
          <a:prstGeom prst="rect">
            <a:avLst/>
          </a:prstGeom>
          <a:noFill/>
        </p:spPr>
        <p:txBody>
          <a:bodyPr wrap="none" rtlCol="0">
            <a:spAutoFit/>
          </a:bodyPr>
          <a:lstStyle/>
          <a:p>
            <a:r>
              <a:rPr lang="en-US" dirty="0" smtClean="0"/>
              <a:t>Paper Mache Model</a:t>
            </a:r>
            <a:endParaRPr lang="en-US" dirty="0"/>
          </a:p>
        </p:txBody>
      </p:sp>
      <p:pic>
        <p:nvPicPr>
          <p:cNvPr id="20486" name="Picture 6" descr="http://www.alisonmcintyre.co.uk/Images/Murals/sharp-lane/dinosaurs.jpg"/>
          <p:cNvPicPr>
            <a:picLocks noChangeAspect="1" noChangeArrowheads="1"/>
          </p:cNvPicPr>
          <p:nvPr/>
        </p:nvPicPr>
        <p:blipFill>
          <a:blip r:embed="rId4" cstate="print"/>
          <a:srcRect/>
          <a:stretch>
            <a:fillRect/>
          </a:stretch>
        </p:blipFill>
        <p:spPr bwMode="auto">
          <a:xfrm>
            <a:off x="533400" y="3733800"/>
            <a:ext cx="4539803" cy="2286000"/>
          </a:xfrm>
          <a:prstGeom prst="rect">
            <a:avLst/>
          </a:prstGeom>
          <a:noFill/>
        </p:spPr>
      </p:pic>
      <p:sp>
        <p:nvSpPr>
          <p:cNvPr id="11" name="TextBox 10"/>
          <p:cNvSpPr txBox="1"/>
          <p:nvPr/>
        </p:nvSpPr>
        <p:spPr>
          <a:xfrm>
            <a:off x="533400" y="6096000"/>
            <a:ext cx="4753994" cy="369332"/>
          </a:xfrm>
          <a:prstGeom prst="rect">
            <a:avLst/>
          </a:prstGeom>
          <a:noFill/>
        </p:spPr>
        <p:txBody>
          <a:bodyPr wrap="square" rtlCol="0">
            <a:spAutoFit/>
          </a:bodyPr>
          <a:lstStyle/>
          <a:p>
            <a:r>
              <a:rPr lang="en-US" dirty="0" smtClean="0"/>
              <a:t>Dinosaur landscape with paper Mache and paint.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py of TAD_albertasaurus_p4.gif"/>
          <p:cNvPicPr>
            <a:picLocks noChangeAspect="1"/>
          </p:cNvPicPr>
          <p:nvPr/>
        </p:nvPicPr>
        <p:blipFill>
          <a:blip r:embed="rId2" cstate="print"/>
          <a:stretch>
            <a:fillRect/>
          </a:stretch>
        </p:blipFill>
        <p:spPr>
          <a:xfrm>
            <a:off x="5902057" y="4069080"/>
            <a:ext cx="3241943" cy="2788920"/>
          </a:xfrm>
          <a:prstGeom prst="rect">
            <a:avLst/>
          </a:prstGeom>
        </p:spPr>
      </p:pic>
      <p:sp>
        <p:nvSpPr>
          <p:cNvPr id="9" name="TextBox 8"/>
          <p:cNvSpPr txBox="1"/>
          <p:nvPr/>
        </p:nvSpPr>
        <p:spPr>
          <a:xfrm>
            <a:off x="5638800" y="228600"/>
            <a:ext cx="3037755" cy="1077218"/>
          </a:xfrm>
          <a:prstGeom prst="rect">
            <a:avLst/>
          </a:prstGeom>
          <a:noFill/>
        </p:spPr>
        <p:txBody>
          <a:bodyPr wrap="none" rtlCol="0">
            <a:spAutoFit/>
          </a:bodyPr>
          <a:lstStyle/>
          <a:p>
            <a:r>
              <a:rPr lang="en-US" sz="3200" b="1" dirty="0" smtClean="0"/>
              <a:t>Review</a:t>
            </a:r>
            <a:r>
              <a:rPr lang="en-US" sz="3000" dirty="0" smtClean="0"/>
              <a:t>asaurus </a:t>
            </a:r>
          </a:p>
          <a:p>
            <a:r>
              <a:rPr lang="en-US" sz="3000" dirty="0" smtClean="0"/>
              <a:t>judges the results</a:t>
            </a:r>
            <a:r>
              <a:rPr lang="en-US" sz="3200" dirty="0" smtClean="0"/>
              <a:t>.</a:t>
            </a:r>
            <a:endParaRPr lang="en-US" sz="3200" dirty="0"/>
          </a:p>
        </p:txBody>
      </p:sp>
      <p:sp>
        <p:nvSpPr>
          <p:cNvPr id="11" name="Oval Callout 10"/>
          <p:cNvSpPr/>
          <p:nvPr/>
        </p:nvSpPr>
        <p:spPr>
          <a:xfrm>
            <a:off x="228600" y="381000"/>
            <a:ext cx="6019800" cy="4343400"/>
          </a:xfrm>
          <a:prstGeom prst="wedgeEllipseCallout">
            <a:avLst>
              <a:gd name="adj1" fmla="val 42458"/>
              <a:gd name="adj2" fmla="val 4497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US" dirty="0" smtClean="0"/>
          </a:p>
          <a:p>
            <a:pPr marL="342900" indent="-342900">
              <a:buFont typeface="+mj-lt"/>
              <a:buAutoNum type="arabicPeriod"/>
            </a:pPr>
            <a:endParaRPr lang="en-US" dirty="0"/>
          </a:p>
          <a:p>
            <a:pPr marL="342900" indent="-342900">
              <a:buFont typeface="+mj-lt"/>
              <a:buAutoNum type="arabicPeriod"/>
            </a:pPr>
            <a:endParaRPr lang="en-US" dirty="0" smtClean="0"/>
          </a:p>
          <a:p>
            <a:pPr marL="342900" indent="-342900"/>
            <a:endParaRPr lang="en-US" dirty="0"/>
          </a:p>
          <a:p>
            <a:pPr marL="342900" indent="-342900">
              <a:buFont typeface="+mj-lt"/>
              <a:buAutoNum type="arabicPeriod"/>
            </a:pPr>
            <a:endParaRPr lang="en-US" sz="2000" dirty="0" smtClean="0">
              <a:solidFill>
                <a:schemeClr val="tx1"/>
              </a:solidFill>
            </a:endParaRPr>
          </a:p>
          <a:p>
            <a:pPr marL="342900" indent="-342900">
              <a:buFont typeface="+mj-lt"/>
              <a:buAutoNum type="arabicPeriod"/>
            </a:pPr>
            <a:endParaRPr lang="en-US" sz="2000" dirty="0">
              <a:solidFill>
                <a:schemeClr val="tx1"/>
              </a:solidFill>
            </a:endParaRPr>
          </a:p>
          <a:p>
            <a:pPr marL="342900" indent="-342900">
              <a:buFont typeface="+mj-lt"/>
              <a:buAutoNum type="arabicPeriod"/>
            </a:pPr>
            <a:r>
              <a:rPr lang="en-US" sz="2000" dirty="0" smtClean="0">
                <a:solidFill>
                  <a:schemeClr val="tx1"/>
                </a:solidFill>
              </a:rPr>
              <a:t>What new skill did I learn that I can use again?</a:t>
            </a:r>
          </a:p>
          <a:p>
            <a:pPr marL="342900" indent="-342900">
              <a:buFont typeface="+mj-lt"/>
              <a:buAutoNum type="arabicPeriod"/>
            </a:pPr>
            <a:endParaRPr lang="en-US" sz="2000" dirty="0" smtClean="0">
              <a:solidFill>
                <a:schemeClr val="tx1"/>
              </a:solidFill>
            </a:endParaRPr>
          </a:p>
          <a:p>
            <a:pPr marL="342900" indent="-342900">
              <a:buFont typeface="+mj-lt"/>
              <a:buAutoNum type="arabicPeriod"/>
            </a:pPr>
            <a:r>
              <a:rPr lang="en-US" sz="2000" dirty="0" smtClean="0">
                <a:solidFill>
                  <a:schemeClr val="tx1"/>
                </a:solidFill>
              </a:rPr>
              <a:t>What did I enjoy or hate about the assignment?</a:t>
            </a:r>
          </a:p>
          <a:p>
            <a:pPr marL="342900" indent="-342900">
              <a:buFont typeface="+mj-lt"/>
              <a:buAutoNum type="arabicPeriod"/>
            </a:pPr>
            <a:endParaRPr lang="en-US" sz="2000" dirty="0" smtClean="0">
              <a:solidFill>
                <a:schemeClr val="tx1"/>
              </a:solidFill>
            </a:endParaRPr>
          </a:p>
          <a:p>
            <a:pPr marL="342900" indent="-342900">
              <a:buFont typeface="+mj-lt"/>
              <a:buAutoNum type="arabicPeriod"/>
            </a:pPr>
            <a:r>
              <a:rPr lang="en-US" sz="2000" dirty="0" smtClean="0">
                <a:solidFill>
                  <a:schemeClr val="tx1"/>
                </a:solidFill>
              </a:rPr>
              <a:t>What grade would I give myself?</a:t>
            </a:r>
          </a:p>
          <a:p>
            <a:pPr marL="342900" indent="-342900">
              <a:buFont typeface="+mj-lt"/>
              <a:buAutoNum type="arabicPeriod"/>
            </a:pPr>
            <a:endParaRPr lang="en-US" dirty="0"/>
          </a:p>
          <a:p>
            <a:pPr marL="342900" indent="-342900">
              <a:buFont typeface="+mj-lt"/>
              <a:buAutoNum type="arabicPeriod"/>
            </a:pPr>
            <a:endParaRPr lang="en-US" dirty="0"/>
          </a:p>
        </p:txBody>
      </p:sp>
      <p:sp>
        <p:nvSpPr>
          <p:cNvPr id="14" name="TextBox 13"/>
          <p:cNvSpPr txBox="1"/>
          <p:nvPr/>
        </p:nvSpPr>
        <p:spPr>
          <a:xfrm>
            <a:off x="1981200" y="609600"/>
            <a:ext cx="2165978" cy="1261884"/>
          </a:xfrm>
          <a:prstGeom prst="rect">
            <a:avLst/>
          </a:prstGeom>
          <a:noFill/>
        </p:spPr>
        <p:txBody>
          <a:bodyPr wrap="square" rtlCol="0">
            <a:spAutoFit/>
          </a:bodyPr>
          <a:lstStyle/>
          <a:p>
            <a:pPr algn="ctr"/>
            <a:r>
              <a:rPr lang="en-US" sz="2400" dirty="0" smtClean="0"/>
              <a:t>When I am  finished…</a:t>
            </a:r>
          </a:p>
          <a:p>
            <a:pPr algn="ctr"/>
            <a:r>
              <a:rPr lang="en-US" sz="2800" dirty="0" smtClean="0"/>
              <a:t>I REVIEW</a:t>
            </a:r>
            <a:endParaRPr lang="en-US" sz="2800" dirty="0"/>
          </a:p>
        </p:txBody>
      </p:sp>
      <p:sp>
        <p:nvSpPr>
          <p:cNvPr id="6" name="Rectangle 5"/>
          <p:cNvSpPr/>
          <p:nvPr/>
        </p:nvSpPr>
        <p:spPr>
          <a:xfrm>
            <a:off x="0" y="6400800"/>
            <a:ext cx="4572000" cy="261610"/>
          </a:xfrm>
          <a:prstGeom prst="rect">
            <a:avLst/>
          </a:prstGeom>
        </p:spPr>
        <p:txBody>
          <a:bodyPr>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990600"/>
          <a:ext cx="8534398" cy="5763706"/>
        </p:xfrm>
        <a:graphic>
          <a:graphicData uri="http://schemas.openxmlformats.org/drawingml/2006/table">
            <a:tbl>
              <a:tblPr/>
              <a:tblGrid>
                <a:gridCol w="1491274"/>
                <a:gridCol w="1760781"/>
                <a:gridCol w="1760781"/>
                <a:gridCol w="1760781"/>
                <a:gridCol w="1760781"/>
              </a:tblGrid>
              <a:tr h="159605">
                <a:tc>
                  <a:txBody>
                    <a:bodyPr/>
                    <a:lstStyle/>
                    <a:p>
                      <a:pPr marL="0" marR="0" algn="ctr">
                        <a:lnSpc>
                          <a:spcPct val="115000"/>
                        </a:lnSpc>
                        <a:spcBef>
                          <a:spcPts val="0"/>
                        </a:spcBef>
                        <a:spcAft>
                          <a:spcPts val="0"/>
                        </a:spcAft>
                      </a:pPr>
                      <a:r>
                        <a:rPr lang="en-US" sz="1200" dirty="0">
                          <a:latin typeface="Arial"/>
                          <a:ea typeface="Times New Roman"/>
                          <a:cs typeface="Times New Roman"/>
                        </a:rPr>
                        <a:t>CATEGORY</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4</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3</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2</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1</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8982">
                <a:tc>
                  <a:txBody>
                    <a:bodyPr/>
                    <a:lstStyle/>
                    <a:p>
                      <a:pPr marL="0" marR="0">
                        <a:lnSpc>
                          <a:spcPct val="115000"/>
                        </a:lnSpc>
                        <a:spcBef>
                          <a:spcPts val="0"/>
                        </a:spcBef>
                        <a:spcAft>
                          <a:spcPts val="0"/>
                        </a:spcAft>
                      </a:pPr>
                      <a:r>
                        <a:rPr lang="en-US" sz="1200" dirty="0">
                          <a:latin typeface="Arial"/>
                          <a:ea typeface="Times New Roman"/>
                          <a:cs typeface="Times New Roman"/>
                        </a:rPr>
                        <a:t>Organization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very organized with well-constructed paragraphs.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organized with well-constructed paragraphs.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organized, but paragraphs are not well-constructed.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The information appears to be disorganized.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Amount of Information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all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most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some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One or more topics were not addressed.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Quality of Information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clearly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mainly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sometimes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has little or nothing to do with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901">
                <a:tc>
                  <a:txBody>
                    <a:bodyPr/>
                    <a:lstStyle/>
                    <a:p>
                      <a:pPr marL="0" marR="0">
                        <a:lnSpc>
                          <a:spcPct val="115000"/>
                        </a:lnSpc>
                        <a:spcBef>
                          <a:spcPts val="0"/>
                        </a:spcBef>
                        <a:spcAft>
                          <a:spcPts val="0"/>
                        </a:spcAft>
                      </a:pPr>
                      <a:r>
                        <a:rPr lang="en-US" sz="1200" dirty="0">
                          <a:latin typeface="Arial"/>
                          <a:ea typeface="Times New Roman"/>
                          <a:cs typeface="Times New Roman"/>
                        </a:rPr>
                        <a:t>Sources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Most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Some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None of the sources is accurately documented.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Mechanics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No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Almost no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 few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Many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8360">
                <a:tc>
                  <a:txBody>
                    <a:bodyPr/>
                    <a:lstStyle/>
                    <a:p>
                      <a:pPr marL="0" marR="0">
                        <a:lnSpc>
                          <a:spcPct val="115000"/>
                        </a:lnSpc>
                        <a:spcBef>
                          <a:spcPts val="0"/>
                        </a:spcBef>
                        <a:spcAft>
                          <a:spcPts val="0"/>
                        </a:spcAft>
                      </a:pPr>
                      <a:r>
                        <a:rPr lang="en-US" sz="1200" dirty="0">
                          <a:latin typeface="Arial"/>
                          <a:ea typeface="Times New Roman"/>
                          <a:cs typeface="Times New Roman"/>
                        </a:rPr>
                        <a:t>Appearance</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the following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3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2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only meets 1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982">
                <a:tc>
                  <a:txBody>
                    <a:bodyPr/>
                    <a:lstStyle/>
                    <a:p>
                      <a:pPr marL="0" marR="0">
                        <a:lnSpc>
                          <a:spcPct val="115000"/>
                        </a:lnSpc>
                        <a:spcBef>
                          <a:spcPts val="0"/>
                        </a:spcBef>
                        <a:spcAft>
                          <a:spcPts val="0"/>
                        </a:spcAft>
                      </a:pPr>
                      <a:r>
                        <a:rPr lang="en-US" sz="1200" dirty="0">
                          <a:latin typeface="Arial"/>
                          <a:ea typeface="Times New Roman"/>
                          <a:cs typeface="Times New Roman"/>
                        </a:rPr>
                        <a:t>Effort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consistently used available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mostly used available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sometimes used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rarely used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
          <p:cNvSpPr/>
          <p:nvPr/>
        </p:nvSpPr>
        <p:spPr>
          <a:xfrm>
            <a:off x="228600" y="228600"/>
            <a:ext cx="3691332" cy="646331"/>
          </a:xfrm>
          <a:prstGeom prst="rect">
            <a:avLst/>
          </a:prstGeom>
        </p:spPr>
        <p:txBody>
          <a:bodyPr wrap="none">
            <a:spAutoFit/>
          </a:bodyPr>
          <a:lstStyle/>
          <a:p>
            <a:r>
              <a:rPr lang="en-US" b="1" dirty="0" smtClean="0"/>
              <a:t>Research Report : Dinosaur Research</a:t>
            </a:r>
          </a:p>
          <a:p>
            <a:r>
              <a:rPr lang="en-US" b="1" dirty="0" smtClean="0"/>
              <a:t>Name:_________________________</a:t>
            </a:r>
            <a:endParaRPr lang="en-US" dirty="0"/>
          </a:p>
        </p:txBody>
      </p:sp>
      <p:pic>
        <p:nvPicPr>
          <p:cNvPr id="4" name="Picture 3" descr="gallimimus_clip_art_6129.jpg"/>
          <p:cNvPicPr>
            <a:picLocks noChangeAspect="1"/>
          </p:cNvPicPr>
          <p:nvPr/>
        </p:nvPicPr>
        <p:blipFill>
          <a:blip r:embed="rId2" cstate="print"/>
          <a:stretch>
            <a:fillRect/>
          </a:stretch>
        </p:blipFill>
        <p:spPr>
          <a:xfrm>
            <a:off x="7239000" y="0"/>
            <a:ext cx="1342506" cy="8686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descr="White marble"/>
          <p:cNvSpPr>
            <a:spLocks noChangeArrowheads="1" noChangeShapeType="1" noTextEdit="1"/>
          </p:cNvSpPr>
          <p:nvPr/>
        </p:nvSpPr>
        <p:spPr bwMode="auto">
          <a:xfrm>
            <a:off x="3505200" y="228600"/>
            <a:ext cx="2362200" cy="55245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0"/>
            <a:r>
              <a:rPr lang="en-US" sz="1600" kern="10" spc="0" dirty="0" smtClean="0">
                <a:ln w="9525">
                  <a:round/>
                  <a:headEnd/>
                  <a:tailEnd/>
                </a:ln>
                <a:blipFill dpi="0" rotWithShape="0">
                  <a:blip r:embed="rId3"/>
                  <a:srcRect/>
                  <a:tile tx="0" ty="0" sx="100000" sy="100000" flip="none" algn="tl"/>
                </a:blipFill>
                <a:effectLst/>
                <a:latin typeface="Comic Sans MS"/>
              </a:rPr>
              <a:t>Dinosaur Research Report</a:t>
            </a:r>
          </a:p>
          <a:p>
            <a:pPr algn="ctr" rtl="0"/>
            <a:r>
              <a:rPr lang="en-US" sz="1600" kern="10" spc="0" dirty="0" smtClean="0">
                <a:ln w="9525">
                  <a:round/>
                  <a:headEnd/>
                  <a:tailEnd/>
                </a:ln>
                <a:blipFill dpi="0" rotWithShape="0">
                  <a:blip r:embed="rId3"/>
                  <a:srcRect/>
                  <a:tile tx="0" ty="0" sx="100000" sy="100000" flip="none" algn="tl"/>
                </a:blipFill>
                <a:effectLst/>
                <a:latin typeface="Comic Sans MS"/>
              </a:rPr>
              <a:t> Assignment Sheet</a:t>
            </a:r>
            <a:endParaRPr lang="en-US" sz="1600" kern="10" spc="0" dirty="0">
              <a:ln w="9525">
                <a:round/>
                <a:headEnd/>
                <a:tailEnd/>
              </a:ln>
              <a:blipFill dpi="0" rotWithShape="0">
                <a:blip r:embed="rId3"/>
                <a:srcRect/>
                <a:tile tx="0" ty="0" sx="100000" sy="100000" flip="none" algn="tl"/>
              </a:blipFill>
              <a:effectLst/>
              <a:latin typeface="Comic Sans MS"/>
            </a:endParaRPr>
          </a:p>
        </p:txBody>
      </p:sp>
      <p:pic>
        <p:nvPicPr>
          <p:cNvPr id="2050" name="Picture 2" descr="MCBD08704_0000[1]"/>
          <p:cNvPicPr>
            <a:picLocks noChangeAspect="1" noChangeArrowheads="1"/>
          </p:cNvPicPr>
          <p:nvPr/>
        </p:nvPicPr>
        <p:blipFill>
          <a:blip r:embed="rId4" cstate="print"/>
          <a:srcRect/>
          <a:stretch>
            <a:fillRect/>
          </a:stretch>
        </p:blipFill>
        <p:spPr bwMode="auto">
          <a:xfrm>
            <a:off x="228600" y="152400"/>
            <a:ext cx="739775" cy="685800"/>
          </a:xfrm>
          <a:prstGeom prst="rect">
            <a:avLst/>
          </a:prstGeom>
          <a:noFill/>
        </p:spPr>
      </p:pic>
      <p:pic>
        <p:nvPicPr>
          <p:cNvPr id="2051" name="Picture 3" descr="MCBD08701_0000[1]"/>
          <p:cNvPicPr>
            <a:picLocks noChangeAspect="1" noChangeArrowheads="1"/>
          </p:cNvPicPr>
          <p:nvPr/>
        </p:nvPicPr>
        <p:blipFill>
          <a:blip r:embed="rId5" cstate="print"/>
          <a:srcRect/>
          <a:stretch>
            <a:fillRect/>
          </a:stretch>
        </p:blipFill>
        <p:spPr bwMode="auto">
          <a:xfrm>
            <a:off x="8382000" y="228600"/>
            <a:ext cx="514350" cy="685800"/>
          </a:xfrm>
          <a:prstGeom prst="rect">
            <a:avLst/>
          </a:prstGeom>
          <a:noFill/>
        </p:spPr>
      </p:pic>
      <p:pic>
        <p:nvPicPr>
          <p:cNvPr id="2049" name="Picture 1" descr="MCj04160700000[1]"/>
          <p:cNvPicPr>
            <a:picLocks noChangeAspect="1" noChangeArrowheads="1"/>
          </p:cNvPicPr>
          <p:nvPr/>
        </p:nvPicPr>
        <p:blipFill>
          <a:blip r:embed="rId6" cstate="print"/>
          <a:srcRect/>
          <a:stretch>
            <a:fillRect/>
          </a:stretch>
        </p:blipFill>
        <p:spPr bwMode="auto">
          <a:xfrm>
            <a:off x="7086600" y="4267200"/>
            <a:ext cx="1066800" cy="457200"/>
          </a:xfrm>
          <a:prstGeom prst="rect">
            <a:avLst/>
          </a:prstGeom>
          <a:noFill/>
        </p:spPr>
      </p:pic>
      <p:sp>
        <p:nvSpPr>
          <p:cNvPr id="2053" name="Rectangle 5"/>
          <p:cNvSpPr>
            <a:spLocks noChangeArrowheads="1"/>
          </p:cNvSpPr>
          <p:nvPr/>
        </p:nvSpPr>
        <p:spPr bwMode="auto">
          <a:xfrm>
            <a:off x="228600" y="2498467"/>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304800" y="1367135"/>
            <a:ext cx="81534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Each student will need to use several sources to gain information about their chosen dinosaur.  A variety of books and websites will be made available in class for student use, but they will </a:t>
            </a:r>
            <a:r>
              <a:rPr kumimoji="0" lang="en-US" sz="1200" b="0" i="1"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not</a:t>
            </a: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be taken home.  You will need to find other sources to complete your report.  We will be working together here to gather as much information as possible, but help from home will be appreciated!</a:t>
            </a: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In addition to information gathering and note-taking, students will create an art project rendering of their chosen dinosaur and habitat.  Because we have not yet discussed the prehistoric eras, some students will not yet be able to begin this portion of the project.  At home, however, families can start getting students excited and interested in the various ways they can complete this portion of the report.  I will send home more information as we learn more!</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We will talk about the final report format in class.</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p:txBody>
      </p:sp>
      <p:sp>
        <p:nvSpPr>
          <p:cNvPr id="2055" name="Rectangle 7"/>
          <p:cNvSpPr>
            <a:spLocks noChangeArrowheads="1"/>
          </p:cNvSpPr>
          <p:nvPr/>
        </p:nvSpPr>
        <p:spPr bwMode="auto">
          <a:xfrm>
            <a:off x="152400" y="3781589"/>
            <a:ext cx="8610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tabLst>
                <a:tab pos="0" algn="l"/>
              </a:tabLst>
            </a:pPr>
            <a:r>
              <a:rPr kumimoji="0" lang="en-US" sz="1200" b="0" i="0" u="none" strike="noStrike" cap="none" normalizeH="0" baseline="0" dirty="0" smtClean="0">
                <a:ln>
                  <a:noFill/>
                </a:ln>
                <a:solidFill>
                  <a:schemeClr val="tx1"/>
                </a:solidFill>
                <a:effectLst/>
                <a:latin typeface="Arial" pitchFamily="34" charset="0"/>
              </a:rPr>
              <a:t/>
            </a:r>
            <a:br>
              <a:rPr kumimoji="0" lang="en-US" sz="1200" b="0" i="0" u="none" strike="noStrike" cap="none" normalizeH="0" baseline="0" dirty="0" smtClean="0">
                <a:ln>
                  <a:noFill/>
                </a:ln>
                <a:solidFill>
                  <a:schemeClr val="tx1"/>
                </a:solidFill>
                <a:effectLst/>
                <a:latin typeface="Arial" pitchFamily="34" charset="0"/>
              </a:rPr>
            </a:br>
            <a:r>
              <a:rPr lang="en-US" sz="1200" dirty="0" smtClean="0">
                <a:latin typeface="Comic Sans MS" pitchFamily="66" charset="0"/>
                <a:ea typeface="Times New Roman" pitchFamily="18" charset="0"/>
                <a:cs typeface="Times New Roman" pitchFamily="18" charset="0"/>
              </a:rPr>
              <a:t>What is my project </a:t>
            </a:r>
            <a:r>
              <a:rPr lang="en-US" sz="1200" u="sng" dirty="0" smtClean="0">
                <a:latin typeface="Comic Sans MS" pitchFamily="66" charset="0"/>
                <a:ea typeface="Times New Roman" pitchFamily="18" charset="0"/>
                <a:cs typeface="Times New Roman" pitchFamily="18" charset="0"/>
              </a:rPr>
              <a:t>timeline</a:t>
            </a:r>
            <a:r>
              <a:rPr lang="en-US" sz="1200" dirty="0" smtClean="0">
                <a:latin typeface="Comic Sans MS" pitchFamily="66" charset="0"/>
                <a:ea typeface="Times New Roman" pitchFamily="18" charset="0"/>
                <a:cs typeface="Times New Roman" pitchFamily="18" charset="0"/>
              </a:rPr>
              <a:t>?</a:t>
            </a:r>
            <a:endParaRPr lang="en-US" sz="1200" dirty="0" smtClean="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1.  Reading information and note taking. </a:t>
            </a: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Date Due ________________</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2.  3-D Art: Students will need to create an art project of their dinosaur and habitat.  When complete, it should demonstrate creative thinking, strong effort, and good craftsmanship. Examples of projects may include (but are not limited to):  mobile, diorama, model, or sculpture.  Material examples may include:  paper </a:t>
            </a:r>
            <a:r>
              <a:rPr kumimoji="0" lang="en-US" sz="12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mach</a:t>
            </a:r>
            <a:r>
              <a:rPr kumimoji="0" lang="en-US" sz="1200" b="0" i="0" u="none" strike="noStrike" cap="none" normalizeH="0" baseline="0" dirty="0" err="1" smtClean="0">
                <a:ln>
                  <a:noFill/>
                </a:ln>
                <a:solidFill>
                  <a:schemeClr val="tx1"/>
                </a:solidFill>
                <a:effectLst/>
                <a:latin typeface="Calibri"/>
                <a:ea typeface="Calibri" pitchFamily="34" charset="0"/>
                <a:cs typeface="Times New Roman" pitchFamily="18" charset="0"/>
              </a:rPr>
              <a:t>é</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styrofoam</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wood, foam-core board or cardboard, self-hardening clay or salt dough (not play-dough), plaster, paint, etc.  The final piece should have neat, clearly visible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labels</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as needed. It should also include the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student</a:t>
            </a:r>
            <a:r>
              <a:rPr kumimoji="0" lang="en-US" sz="1200" b="0" i="0" u="sng"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 name</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and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title of project</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To be brought into class ___________</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3. Neat/Final Copy: Will be done in class.</a:t>
            </a:r>
            <a:endParaRPr kumimoji="0" lang="en-US" sz="1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81000" y="42715"/>
            <a:ext cx="8763000" cy="69249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	After conducting several searches for possible Super3 lesson plans, I found many with a dinosaur theme. My teaching experience has been with younger children – preschool to third grade and typically boys. Most young children (especially boys) typically like dinosaurs, so I adapted many ideas from the lesson plans already developed to create my own. I geared my lesson plan towards second grade, because this was the last grade I taught. </a:t>
            </a:r>
          </a:p>
          <a:p>
            <a:pPr marL="0" marR="0" lvl="0" indent="0" algn="l" defTabSz="914400" rtl="0" eaLnBrk="1" fontAlgn="base" latinLnBrk="0" hangingPunct="1">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This lesson covers state standards:</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3</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Write to communicate for a variety of purposes.</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Use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correct grammar, spell­ing, punctuation, capitalization and structure.</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Compose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well-organized and coherent writing for specific pur­poses and audiences.</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5</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Use the language arts to acquire, assess and communicate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information.</a:t>
            </a: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lang="en-US" sz="1200" dirty="0" smtClean="0">
                <a:cs typeface="Arial" pitchFamily="34" charset="0"/>
              </a:rPr>
              <a:t> </a:t>
            </a:r>
            <a:r>
              <a:rPr kumimoji="0" lang="en-US" sz="1200" b="0" i="0" u="none" strike="noStrike" cap="none" normalizeH="0" baseline="0" dirty="0" smtClean="0">
                <a:ln>
                  <a:noFill/>
                </a:ln>
                <a:solidFill>
                  <a:srgbClr val="000000"/>
                </a:solidFill>
                <a:effectLst/>
                <a:ea typeface="Times New Roman" pitchFamily="18" charset="0"/>
                <a:cs typeface="Arial" pitchFamily="34" charset="0"/>
              </a:rPr>
              <a:t>Locate</a:t>
            </a:r>
            <a:r>
              <a:rPr kumimoji="0" lang="en-US" sz="1200" b="0" i="0" u="none" strike="noStrike" cap="none" normalizeH="0" baseline="0" dirty="0" smtClean="0">
                <a:ln>
                  <a:noFill/>
                </a:ln>
                <a:solidFill>
                  <a:srgbClr val="000000"/>
                </a:solidFill>
                <a:effectLst/>
                <a:ea typeface="Times New Roman" pitchFamily="18" charset="0"/>
                <a:cs typeface="Arial" pitchFamily="34" charset="0"/>
              </a:rPr>
              <a:t>, organize, and use infor­ma­tion from various sources to answer questions, solve problems and communicate  </a:t>
            </a:r>
            <a:r>
              <a:rPr kumimoji="0" lang="en-US" sz="1200" b="0" i="0" u="none" strike="noStrike" cap="none" normalizeH="0" baseline="0" dirty="0" smtClean="0">
                <a:ln>
                  <a:noFill/>
                </a:ln>
                <a:solidFill>
                  <a:srgbClr val="000000"/>
                </a:solidFill>
                <a:effectLst/>
                <a:ea typeface="Times New Roman" pitchFamily="18" charset="0"/>
                <a:cs typeface="Arial" pitchFamily="34" charset="0"/>
              </a:rPr>
              <a:t>ideas</a:t>
            </a:r>
            <a:endParaRPr lang="en-US" sz="1200" dirty="0" smtClean="0"/>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Analyze </a:t>
            </a:r>
            <a:r>
              <a:rPr kumimoji="0" lang="en-US" sz="1200" b="0" i="0" u="none" strike="noStrike" cap="none" normalizeH="0" baseline="0" dirty="0" smtClean="0">
                <a:ln>
                  <a:noFill/>
                </a:ln>
                <a:solidFill>
                  <a:srgbClr val="000000"/>
                </a:solidFill>
                <a:effectLst/>
                <a:ea typeface="Times New Roman" pitchFamily="18" charset="0"/>
                <a:cs typeface="Arial" pitchFamily="34" charset="0"/>
              </a:rPr>
              <a:t>and evaluate information acquired from various sources</a:t>
            </a:r>
            <a:endParaRPr kumimoji="0" lang="en-US" sz="1200" b="0" i="0" u="none" strike="noStrike" cap="none" normalizeH="0" baseline="0" dirty="0" smtClean="0">
              <a:ln>
                <a:noFill/>
              </a:ln>
              <a:solidFill>
                <a:schemeClr val="tx1"/>
              </a:solidFill>
              <a:effectLst/>
            </a:endParaRPr>
          </a:p>
          <a:p>
            <a:pPr marL="228600" indent="-228600" eaLnBrk="0" fontAlgn="base" hangingPunct="0">
              <a:spcBef>
                <a:spcPct val="0"/>
              </a:spcBef>
              <a:spcAft>
                <a:spcPct val="0"/>
              </a:spcAft>
              <a:buFont typeface="+mj-lt"/>
              <a:buAutoNum type="alphaUcPeriod"/>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Locate, organize, and use infor­ma­tion from various sources to answer questions, solve problems and communicate ideas</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12</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Understand the fundamental concepts, principles and interconnections of the life, physical and earth/space sciences.</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Know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and apply concepts that describe how living things interact with each other and with their environ­ment.</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rgbClr val="000000"/>
                </a:solidFill>
                <a:effectLst/>
                <a:ea typeface="Times New Roman" pitchFamily="18" charset="0"/>
                <a:cs typeface="Times New Roman" pitchFamily="18" charset="0"/>
              </a:rPr>
              <a:t>Objectives</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students will</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chemeClr val="tx1"/>
                </a:solidFill>
                <a:effectLst/>
                <a:ea typeface="Calibri" pitchFamily="34" charset="0"/>
                <a:cs typeface="Arial" pitchFamily="34" charset="0"/>
              </a:rPr>
              <a:t>begin understanding library systems with guidance</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chemeClr val="tx1"/>
                </a:solidFill>
                <a:effectLst/>
                <a:ea typeface="Calibri" pitchFamily="34" charset="0"/>
                <a:cs typeface="Arial" pitchFamily="34" charset="0"/>
              </a:rPr>
              <a:t>organize information found by filling out note cards and dinosaur information sheet</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students will use the factual research they have done on a specific dinosaur to create a 5 paragraph expository paper about that dinosaur</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implement the use of technology and the writing process throughout the unit</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will make a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dino</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-trading card using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KidPix</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during technology time in the computer </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lab</a:t>
            </a: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endParaRPr lang="en-US" sz="1200" dirty="0" smtClean="0">
              <a:solidFill>
                <a:srgbClr val="000000"/>
              </a:solidFill>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2nd grade teachers and the media specialist will work collaboratively on this project. The 2</a:t>
            </a:r>
            <a:r>
              <a:rPr kumimoji="0" lang="en-US" sz="1200" b="0" i="0" u="none" strike="noStrike" cap="none" normalizeH="0" baseline="30000" dirty="0" smtClean="0">
                <a:ln>
                  <a:noFill/>
                </a:ln>
                <a:solidFill>
                  <a:srgbClr val="000000"/>
                </a:solidFill>
                <a:effectLst/>
                <a:ea typeface="Times New Roman" pitchFamily="18" charset="0"/>
                <a:cs typeface="Times New Roman" pitchFamily="18" charset="0"/>
              </a:rPr>
              <a:t>nd</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grade teachers will introduce this unit by reading the letter from Aunt Dino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Sor</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The librarian will help the students learn how to use the materials in the library to conduct research.  The librarian will also share books with a dinosaur theme. The teachers will help the students organize their notes and write their papers. The art project will be done at home. </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Literature: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If the Dinosaur's Came Back by Bernard Most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Fossils Tell of Long Ago-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Aliki</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Book of Dinosaurs and Prehistoric Life- Carol Bloch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How and Why Wonder Book of Dinosaurs- Darlene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Geis</a:t>
            </a:r>
            <a:endParaRPr kumimoji="0" lang="en-US" sz="12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To learn about a dinosaur</a:t>
            </a:r>
          </a:p>
          <a:p>
            <a:r>
              <a:rPr lang="en-US" dirty="0" smtClean="0"/>
              <a:t>To write a 5 paragraph research paper (done at school)</a:t>
            </a:r>
          </a:p>
          <a:p>
            <a:r>
              <a:rPr lang="en-US" dirty="0" smtClean="0"/>
              <a:t>To create a dino-habitat based on research (done at home)</a:t>
            </a:r>
          </a:p>
          <a:p>
            <a:r>
              <a:rPr lang="en-US" dirty="0" smtClean="0"/>
              <a:t>To evaluate own work using rubric</a:t>
            </a:r>
          </a:p>
          <a:p>
            <a:pPr lvl="0"/>
            <a:r>
              <a:rPr lang="en-US" dirty="0" smtClean="0"/>
              <a:t>To implement the use of technology and the writing process throughout the unit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http://olc.spsd.sk.ca/de/webquests/dino/imageONG.JPG"/>
          <p:cNvPicPr>
            <a:picLocks noChangeAspect="1" noChangeArrowheads="1"/>
          </p:cNvPicPr>
          <p:nvPr/>
        </p:nvPicPr>
        <p:blipFill>
          <a:blip r:embed="rId2" cstate="print"/>
          <a:srcRect/>
          <a:stretch>
            <a:fillRect/>
          </a:stretch>
        </p:blipFill>
        <p:spPr bwMode="auto">
          <a:xfrm>
            <a:off x="0" y="1828800"/>
            <a:ext cx="1962150" cy="1066800"/>
          </a:xfrm>
          <a:prstGeom prst="rect">
            <a:avLst/>
          </a:prstGeom>
          <a:noFill/>
        </p:spPr>
      </p:pic>
      <p:pic>
        <p:nvPicPr>
          <p:cNvPr id="23554" name="Picture 4" descr="http://olc.spsd.sk.ca/de/webquests/dino/image0G5.JPG"/>
          <p:cNvPicPr>
            <a:picLocks noChangeAspect="1" noChangeArrowheads="1"/>
          </p:cNvPicPr>
          <p:nvPr/>
        </p:nvPicPr>
        <p:blipFill>
          <a:blip r:embed="rId3" cstate="print"/>
          <a:srcRect/>
          <a:stretch>
            <a:fillRect/>
          </a:stretch>
        </p:blipFill>
        <p:spPr bwMode="auto">
          <a:xfrm>
            <a:off x="762000" y="5105400"/>
            <a:ext cx="1143000" cy="1066800"/>
          </a:xfrm>
          <a:prstGeom prst="rect">
            <a:avLst/>
          </a:prstGeom>
          <a:noFill/>
        </p:spPr>
      </p:pic>
      <p:pic>
        <p:nvPicPr>
          <p:cNvPr id="23555" name="Picture 3" descr="http://olc.spsd.sk.ca/de/webquests/dino/imageC13.JPG"/>
          <p:cNvPicPr>
            <a:picLocks noChangeAspect="1" noChangeArrowheads="1"/>
          </p:cNvPicPr>
          <p:nvPr/>
        </p:nvPicPr>
        <p:blipFill>
          <a:blip r:embed="rId4" cstate="print"/>
          <a:srcRect/>
          <a:stretch>
            <a:fillRect/>
          </a:stretch>
        </p:blipFill>
        <p:spPr bwMode="auto">
          <a:xfrm>
            <a:off x="6858000" y="4953000"/>
            <a:ext cx="1219200" cy="1066800"/>
          </a:xfrm>
          <a:prstGeom prst="rect">
            <a:avLst/>
          </a:prstGeom>
          <a:noFill/>
        </p:spPr>
      </p:pic>
      <p:pic>
        <p:nvPicPr>
          <p:cNvPr id="23556" name="Picture 2" descr="http://olc.spsd.sk.ca/de/webquests/dino/imageFBQ.JPG"/>
          <p:cNvPicPr>
            <a:picLocks noChangeAspect="1" noChangeArrowheads="1"/>
          </p:cNvPicPr>
          <p:nvPr/>
        </p:nvPicPr>
        <p:blipFill>
          <a:blip r:embed="rId5" cstate="print"/>
          <a:srcRect/>
          <a:stretch>
            <a:fillRect/>
          </a:stretch>
        </p:blipFill>
        <p:spPr bwMode="auto">
          <a:xfrm>
            <a:off x="7696200" y="381000"/>
            <a:ext cx="981075" cy="733425"/>
          </a:xfrm>
          <a:prstGeom prst="rect">
            <a:avLst/>
          </a:prstGeom>
          <a:noFill/>
        </p:spPr>
      </p:pic>
      <p:sp>
        <p:nvSpPr>
          <p:cNvPr id="23557" name="Rectangle 5"/>
          <p:cNvSpPr>
            <a:spLocks noChangeArrowheads="1"/>
          </p:cNvSpPr>
          <p:nvPr/>
        </p:nvSpPr>
        <p:spPr bwMode="auto">
          <a:xfrm>
            <a:off x="0" y="43934"/>
            <a:ext cx="177414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Dear 2</a:t>
            </a:r>
            <a:r>
              <a:rPr kumimoji="0" lang="en-US" sz="1800" i="0" u="none" strike="noStrike" cap="none" normalizeH="0" baseline="30000" dirty="0" smtClean="0">
                <a:ln>
                  <a:noFill/>
                </a:ln>
                <a:solidFill>
                  <a:schemeClr val="tx1"/>
                </a:solidFill>
                <a:effectLst/>
                <a:ea typeface="Times New Roman" pitchFamily="18" charset="0"/>
                <a:cs typeface="Times New Roman" pitchFamily="18" charset="0"/>
              </a:rPr>
              <a:t>nd</a:t>
            </a:r>
            <a:r>
              <a:rPr kumimoji="0" lang="en-US" sz="1800" i="0" u="none" strike="noStrike" cap="none" normalizeH="0" dirty="0" smtClean="0">
                <a:ln>
                  <a:noFill/>
                </a:ln>
                <a:solidFill>
                  <a:schemeClr val="tx1"/>
                </a:solidFill>
                <a:effectLst/>
                <a:ea typeface="Times New Roman" pitchFamily="18" charset="0"/>
                <a:cs typeface="Times New Roman" pitchFamily="18" charset="0"/>
              </a:rPr>
              <a:t> graders</a:t>
            </a:r>
            <a:r>
              <a:rPr kumimoji="0" lang="en-US" sz="1800" b="1"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endParaRPr>
          </a:p>
        </p:txBody>
      </p:sp>
      <p:sp>
        <p:nvSpPr>
          <p:cNvPr id="23558" name="Rectangle 6"/>
          <p:cNvSpPr>
            <a:spLocks noChangeArrowheads="1"/>
          </p:cNvSpPr>
          <p:nvPr/>
        </p:nvSpPr>
        <p:spPr bwMode="auto">
          <a:xfrm>
            <a:off x="381000" y="381000"/>
            <a:ext cx="7239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     I have to leave on a trip and I need someone to look after my pet dinosaurs. I've put each dinosaur in its own cage for safe keeping, but they will need a home very soon. They would be happier in their own</a:t>
            </a:r>
            <a:r>
              <a:rPr kumimoji="0" lang="en-US" sz="1300"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habitat so I need you to design a Dinosaur Zoo for them.</a:t>
            </a:r>
            <a:endParaRPr kumimoji="0" lang="en-US" sz="1800" i="0" u="none" strike="noStrike" cap="none" normalizeH="0" baseline="0" dirty="0" smtClean="0">
              <a:ln>
                <a:noFill/>
              </a:ln>
              <a:solidFill>
                <a:schemeClr val="tx1"/>
              </a:solidFill>
              <a:effectLst/>
            </a:endParaRPr>
          </a:p>
        </p:txBody>
      </p:sp>
      <p:sp>
        <p:nvSpPr>
          <p:cNvPr id="23559" name="Rectangle 7"/>
          <p:cNvSpPr>
            <a:spLocks noChangeArrowheads="1"/>
          </p:cNvSpPr>
          <p:nvPr/>
        </p:nvSpPr>
        <p:spPr bwMode="auto">
          <a:xfrm>
            <a:off x="1981200" y="1905000"/>
            <a:ext cx="7162800"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    Do you remember the last time that we visited? You told me that you were studying about dinosaurs at school. Please ask your teacher if your class can help you find information about each of my dinosaurs. I've got quite a collection of these critters, so if everyone could learn about just one dinosaur, you could get the job done more quickly.</a:t>
            </a:r>
            <a:endParaRPr kumimoji="0" lang="en-US" sz="1800" i="0" u="none" strike="noStrike" cap="none" normalizeH="0" baseline="0" dirty="0" smtClean="0">
              <a:ln>
                <a:noFill/>
              </a:ln>
              <a:solidFill>
                <a:schemeClr val="tx1"/>
              </a:solidFill>
              <a:effectLst/>
            </a:endParaRPr>
          </a:p>
        </p:txBody>
      </p:sp>
      <p:sp>
        <p:nvSpPr>
          <p:cNvPr id="23560" name="Rectangle 8"/>
          <p:cNvSpPr>
            <a:spLocks noChangeArrowheads="1"/>
          </p:cNvSpPr>
          <p:nvPr/>
        </p:nvSpPr>
        <p:spPr bwMode="auto">
          <a:xfrm>
            <a:off x="-457200" y="3377371"/>
            <a:ext cx="300082" cy="4770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endParaRPr>
          </a:p>
        </p:txBody>
      </p:sp>
      <p:sp>
        <p:nvSpPr>
          <p:cNvPr id="23561" name="Rectangle 9"/>
          <p:cNvSpPr>
            <a:spLocks noChangeArrowheads="1"/>
          </p:cNvSpPr>
          <p:nvPr/>
        </p:nvSpPr>
        <p:spPr bwMode="auto">
          <a:xfrm>
            <a:off x="5943600" y="5486400"/>
            <a:ext cx="1684564"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US" i="0" u="none" strike="noStrike" cap="none" normalizeH="0" baseline="0" dirty="0" smtClean="0">
                <a:ln>
                  <a:noFill/>
                </a:ln>
                <a:solidFill>
                  <a:schemeClr val="tx1"/>
                </a:solidFill>
                <a:effectLst/>
                <a:ea typeface="Times New Roman" pitchFamily="18" charset="0"/>
                <a:cs typeface="Times New Roman" pitchFamily="18" charset="0"/>
              </a:rPr>
              <a:t>Love</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br>
              <a:rPr kumimoji="0" lang="en-US" b="0" i="0" u="none" strike="noStrike" cap="none" normalizeH="0" baseline="0" dirty="0" smtClean="0">
                <a:ln>
                  <a:noFill/>
                </a:ln>
                <a:solidFill>
                  <a:schemeClr val="tx1"/>
                </a:solidFill>
                <a:effectLst/>
                <a:ea typeface="Times New Roman" pitchFamily="18" charset="0"/>
                <a:cs typeface="Times New Roman" pitchFamily="18" charset="0"/>
              </a:rPr>
            </a:br>
            <a:r>
              <a:rPr kumimoji="0" lang="en-US" i="0" u="none" strike="noStrike" cap="none" normalizeH="0" baseline="0" dirty="0" smtClean="0">
                <a:ln>
                  <a:noFill/>
                </a:ln>
                <a:solidFill>
                  <a:schemeClr val="tx1"/>
                </a:solidFill>
                <a:effectLst/>
                <a:ea typeface="Times New Roman" pitchFamily="18" charset="0"/>
                <a:cs typeface="Times New Roman" pitchFamily="18" charset="0"/>
              </a:rPr>
              <a:t>Aunt</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ea typeface="Times New Roman" pitchFamily="18" charset="0"/>
                <a:cs typeface="Times New Roman" pitchFamily="18" charset="0"/>
              </a:rPr>
              <a:t>Dinah</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ea typeface="Times New Roman" pitchFamily="18" charset="0"/>
                <a:cs typeface="Times New Roman" pitchFamily="18" charset="0"/>
              </a:rPr>
              <a:t>Sor</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endParaRPr>
          </a:p>
        </p:txBody>
      </p:sp>
      <p:sp>
        <p:nvSpPr>
          <p:cNvPr id="12" name="Rectangle 11"/>
          <p:cNvSpPr/>
          <p:nvPr/>
        </p:nvSpPr>
        <p:spPr>
          <a:xfrm>
            <a:off x="2362200" y="3962400"/>
            <a:ext cx="5638800" cy="1200329"/>
          </a:xfrm>
          <a:prstGeom prst="rect">
            <a:avLst/>
          </a:prstGeom>
        </p:spPr>
        <p:txBody>
          <a:bodyPr wrap="square">
            <a:spAutoFit/>
          </a:bodyPr>
          <a:lstStyle/>
          <a:p>
            <a:r>
              <a:rPr lang="en-US" dirty="0"/>
              <a:t>    The construction crew will begin work as soon as you've completed the plans. Please hurry, the sooner we can put my pets in their own habitat, the healthier and happier they will be. I'll see you in a few days.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 of BGpterosaur_p38.gif"/>
          <p:cNvPicPr>
            <a:picLocks noChangeAspect="1"/>
          </p:cNvPicPr>
          <p:nvPr/>
        </p:nvPicPr>
        <p:blipFill>
          <a:blip r:embed="rId2" cstate="print"/>
          <a:stretch>
            <a:fillRect/>
          </a:stretch>
        </p:blipFill>
        <p:spPr>
          <a:xfrm>
            <a:off x="228600" y="228600"/>
            <a:ext cx="3884623" cy="2816352"/>
          </a:xfrm>
          <a:prstGeom prst="rect">
            <a:avLst/>
          </a:prstGeom>
        </p:spPr>
      </p:pic>
      <p:sp>
        <p:nvSpPr>
          <p:cNvPr id="3" name="TextBox 2"/>
          <p:cNvSpPr txBox="1"/>
          <p:nvPr/>
        </p:nvSpPr>
        <p:spPr>
          <a:xfrm>
            <a:off x="457200" y="3962400"/>
            <a:ext cx="6784430" cy="2246769"/>
          </a:xfrm>
          <a:prstGeom prst="rect">
            <a:avLst/>
          </a:prstGeom>
          <a:noFill/>
        </p:spPr>
        <p:txBody>
          <a:bodyPr wrap="square" rtlCol="0">
            <a:spAutoFit/>
          </a:bodyPr>
          <a:lstStyle/>
          <a:p>
            <a:r>
              <a:rPr lang="en-US" sz="2800" b="1" dirty="0" smtClean="0"/>
              <a:t>Plan</a:t>
            </a:r>
            <a:r>
              <a:rPr lang="en-US" sz="2800" dirty="0" smtClean="0"/>
              <a:t>asaurus defines the problem and </a:t>
            </a:r>
          </a:p>
          <a:p>
            <a:r>
              <a:rPr lang="en-US" sz="2800" dirty="0"/>
              <a:t>d</a:t>
            </a:r>
            <a:r>
              <a:rPr lang="en-US" sz="2800" dirty="0" smtClean="0"/>
              <a:t>ecides what he needs to know and do when he finishes. He decides where to look to find the information he needs and what a good job looks like when he is done. </a:t>
            </a:r>
            <a:endParaRPr lang="en-US" sz="2800" dirty="0"/>
          </a:p>
        </p:txBody>
      </p:sp>
      <p:sp>
        <p:nvSpPr>
          <p:cNvPr id="5" name="Oval Callout 4"/>
          <p:cNvSpPr/>
          <p:nvPr/>
        </p:nvSpPr>
        <p:spPr>
          <a:xfrm>
            <a:off x="3657600" y="152400"/>
            <a:ext cx="4724400" cy="3505200"/>
          </a:xfrm>
          <a:prstGeom prst="wedgeEllipseCallout">
            <a:avLst>
              <a:gd name="adj1" fmla="val -55271"/>
              <a:gd name="adj2" fmla="val 270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Before I start… </a:t>
            </a:r>
          </a:p>
          <a:p>
            <a:pPr algn="ctr"/>
            <a:r>
              <a:rPr lang="en-US" sz="2800" dirty="0" smtClean="0">
                <a:solidFill>
                  <a:schemeClr val="tx1"/>
                </a:solidFill>
              </a:rPr>
              <a:t>I PLAN</a:t>
            </a:r>
          </a:p>
          <a:p>
            <a:pPr algn="ctr"/>
            <a:endParaRPr lang="en-US" dirty="0" smtClean="0">
              <a:solidFill>
                <a:schemeClr val="tx1"/>
              </a:solidFill>
            </a:endParaRPr>
          </a:p>
          <a:p>
            <a:pPr marL="342900" indent="-342900"/>
            <a:r>
              <a:rPr lang="en-US" dirty="0" smtClean="0">
                <a:solidFill>
                  <a:schemeClr val="tx1"/>
                </a:solidFill>
              </a:rPr>
              <a:t>1.  What am I supposed to do?</a:t>
            </a:r>
          </a:p>
          <a:p>
            <a:pPr marL="342900" indent="-342900" algn="ctr"/>
            <a:endParaRPr lang="en-US" dirty="0" smtClean="0">
              <a:solidFill>
                <a:schemeClr val="tx1"/>
              </a:solidFill>
            </a:endParaRPr>
          </a:p>
          <a:p>
            <a:pPr marL="342900" indent="-342900"/>
            <a:r>
              <a:rPr lang="en-US" dirty="0" smtClean="0">
                <a:solidFill>
                  <a:schemeClr val="tx1"/>
                </a:solidFill>
              </a:rPr>
              <a:t>2.  Where should I look for information?</a:t>
            </a:r>
          </a:p>
          <a:p>
            <a:pPr marL="342900" indent="-342900" algn="ctr"/>
            <a:endParaRPr lang="en-US" dirty="0" smtClean="0"/>
          </a:p>
          <a:p>
            <a:pPr marL="342900" indent="-342900"/>
            <a:r>
              <a:rPr lang="en-US" dirty="0" smtClean="0">
                <a:solidFill>
                  <a:schemeClr val="tx1"/>
                </a:solidFill>
              </a:rPr>
              <a:t>3.  What does a good job look like?</a:t>
            </a:r>
            <a:endParaRPr lang="en-US" dirty="0">
              <a:solidFill>
                <a:schemeClr val="tx1"/>
              </a:solidFill>
            </a:endParaRPr>
          </a:p>
        </p:txBody>
      </p:sp>
      <p:sp>
        <p:nvSpPr>
          <p:cNvPr id="6" name="Rectangle 5"/>
          <p:cNvSpPr/>
          <p:nvPr/>
        </p:nvSpPr>
        <p:spPr>
          <a:xfrm>
            <a:off x="228600" y="6324600"/>
            <a:ext cx="6705600" cy="261610"/>
          </a:xfrm>
          <a:prstGeom prst="rect">
            <a:avLst/>
          </a:prstGeom>
        </p:spPr>
        <p:txBody>
          <a:bodyPr wrap="square">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p:txBody>
          <a:bodyPr>
            <a:normAutofit fontScale="92500"/>
          </a:bodyPr>
          <a:lstStyle/>
          <a:p>
            <a:r>
              <a:rPr lang="en-US" dirty="0" smtClean="0"/>
              <a:t>You will learn about one dinosaur and the time period in which it lived.  </a:t>
            </a:r>
          </a:p>
          <a:p>
            <a:r>
              <a:rPr lang="en-US" dirty="0" smtClean="0"/>
              <a:t>Using the data/information that you have gathered about your dinosaur, you will write a 5 paragraph research paper about your dinosaur. </a:t>
            </a:r>
          </a:p>
          <a:p>
            <a:r>
              <a:rPr lang="en-US" dirty="0" smtClean="0"/>
              <a:t>You  will choose one medium to create a dinosaur habitat/zoo. You can make a diorama, a papier-mâché model, or painting (it is your choice) to display your dinosaur and it’s habitat. </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p:cNvSpPr/>
          <p:nvPr/>
        </p:nvSpPr>
        <p:spPr>
          <a:xfrm>
            <a:off x="3581400" y="990600"/>
            <a:ext cx="4800600" cy="4038600"/>
          </a:xfrm>
          <a:prstGeom prst="wedgeEllipseCallout">
            <a:avLst>
              <a:gd name="adj1" fmla="val -42476"/>
              <a:gd name="adj2" fmla="val 614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As I work,</a:t>
            </a:r>
          </a:p>
          <a:p>
            <a:pPr algn="ctr"/>
            <a:endParaRPr lang="en-US" dirty="0" smtClean="0">
              <a:solidFill>
                <a:schemeClr val="tx1"/>
              </a:solidFill>
            </a:endParaRPr>
          </a:p>
          <a:p>
            <a:pPr algn="ctr"/>
            <a:r>
              <a:rPr lang="en-US" sz="2800" dirty="0" smtClean="0">
                <a:solidFill>
                  <a:schemeClr val="tx1"/>
                </a:solidFill>
              </a:rPr>
              <a:t>I THINK about…..</a:t>
            </a:r>
          </a:p>
          <a:p>
            <a:pPr algn="ctr"/>
            <a:endParaRPr lang="en-US" dirty="0">
              <a:solidFill>
                <a:schemeClr val="tx1"/>
              </a:solidFill>
            </a:endParaRPr>
          </a:p>
          <a:p>
            <a:pPr marL="342900" indent="-342900">
              <a:buAutoNum type="arabicPeriod"/>
            </a:pPr>
            <a:r>
              <a:rPr lang="en-US" dirty="0" smtClean="0">
                <a:solidFill>
                  <a:schemeClr val="tx1"/>
                </a:solidFill>
              </a:rPr>
              <a:t>Are my notes accurate and complete?</a:t>
            </a:r>
          </a:p>
          <a:p>
            <a:pPr marL="342900" indent="-342900">
              <a:buAutoNum type="arabicPeriod"/>
            </a:pPr>
            <a:endParaRPr lang="en-US" dirty="0">
              <a:solidFill>
                <a:schemeClr val="tx1"/>
              </a:solidFill>
            </a:endParaRPr>
          </a:p>
          <a:p>
            <a:pPr marL="342900" indent="-342900">
              <a:buAutoNum type="arabicPeriod"/>
            </a:pPr>
            <a:r>
              <a:rPr lang="en-US" dirty="0" smtClean="0">
                <a:solidFill>
                  <a:schemeClr val="tx1"/>
                </a:solidFill>
              </a:rPr>
              <a:t>Have I written a good paragraph?</a:t>
            </a:r>
          </a:p>
          <a:p>
            <a:pPr marL="342900" indent="-342900">
              <a:buAutoNum type="arabicPeriod"/>
            </a:pPr>
            <a:endParaRPr lang="en-US" dirty="0">
              <a:solidFill>
                <a:schemeClr val="tx1"/>
              </a:solidFill>
            </a:endParaRPr>
          </a:p>
          <a:p>
            <a:pPr marL="342900" indent="-342900">
              <a:buAutoNum type="arabicPeriod"/>
            </a:pPr>
            <a:r>
              <a:rPr lang="en-US" dirty="0" smtClean="0">
                <a:solidFill>
                  <a:schemeClr val="tx1"/>
                </a:solidFill>
              </a:rPr>
              <a:t>Does my project have the information it needs?</a:t>
            </a:r>
            <a:endParaRPr lang="en-US" dirty="0">
              <a:solidFill>
                <a:schemeClr val="tx1"/>
              </a:solidFill>
            </a:endParaRPr>
          </a:p>
        </p:txBody>
      </p:sp>
      <p:pic>
        <p:nvPicPr>
          <p:cNvPr id="18433" name="Picture 1"/>
          <p:cNvPicPr>
            <a:picLocks noChangeAspect="1" noChangeArrowheads="1"/>
          </p:cNvPicPr>
          <p:nvPr/>
        </p:nvPicPr>
        <p:blipFill>
          <a:blip r:embed="rId2" cstate="print"/>
          <a:srcRect/>
          <a:stretch>
            <a:fillRect/>
          </a:stretch>
        </p:blipFill>
        <p:spPr bwMode="auto">
          <a:xfrm>
            <a:off x="0" y="4041648"/>
            <a:ext cx="3911600" cy="2816352"/>
          </a:xfrm>
          <a:prstGeom prst="rect">
            <a:avLst/>
          </a:prstGeom>
          <a:noFill/>
          <a:ln w="9525">
            <a:noFill/>
            <a:miter lim="800000"/>
            <a:headEnd/>
            <a:tailEnd/>
          </a:ln>
        </p:spPr>
      </p:pic>
      <p:sp>
        <p:nvSpPr>
          <p:cNvPr id="6" name="TextBox 5"/>
          <p:cNvSpPr txBox="1"/>
          <p:nvPr/>
        </p:nvSpPr>
        <p:spPr>
          <a:xfrm>
            <a:off x="152400" y="0"/>
            <a:ext cx="3581400" cy="3170099"/>
          </a:xfrm>
          <a:prstGeom prst="rect">
            <a:avLst/>
          </a:prstGeom>
          <a:noFill/>
        </p:spPr>
        <p:txBody>
          <a:bodyPr wrap="square" rtlCol="0">
            <a:spAutoFit/>
          </a:bodyPr>
          <a:lstStyle/>
          <a:p>
            <a:r>
              <a:rPr lang="en-US" sz="3200" b="1" dirty="0" smtClean="0"/>
              <a:t>Do</a:t>
            </a:r>
            <a:r>
              <a:rPr lang="en-US" sz="2800" dirty="0" smtClean="0"/>
              <a:t>asaurus reads, listens, looks, touches, tastes, or smells for the information and takes out the information needed to complete the task.</a:t>
            </a:r>
            <a:endParaRPr lang="en-US" sz="2800" dirty="0"/>
          </a:p>
        </p:txBody>
      </p:sp>
      <p:sp>
        <p:nvSpPr>
          <p:cNvPr id="5" name="Rectangle 4"/>
          <p:cNvSpPr/>
          <p:nvPr/>
        </p:nvSpPr>
        <p:spPr>
          <a:xfrm>
            <a:off x="4572000" y="6400800"/>
            <a:ext cx="4572000" cy="261610"/>
          </a:xfrm>
          <a:prstGeom prst="rect">
            <a:avLst/>
          </a:prstGeom>
        </p:spPr>
        <p:txBody>
          <a:bodyPr>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76400" y="1295400"/>
          <a:ext cx="6172201" cy="5062766"/>
        </p:xfrm>
        <a:graphic>
          <a:graphicData uri="http://schemas.openxmlformats.org/drawingml/2006/table">
            <a:tbl>
              <a:tblPr/>
              <a:tblGrid>
                <a:gridCol w="1376462"/>
                <a:gridCol w="1376462"/>
                <a:gridCol w="3419277"/>
              </a:tblGrid>
              <a:tr h="366319">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My questions</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Source(include pg numbers)</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Information I found</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350">
                <a:tc>
                  <a:txBody>
                    <a:bodyPr/>
                    <a:lstStyle/>
                    <a:p>
                      <a:pPr marL="0" marR="0">
                        <a:lnSpc>
                          <a:spcPct val="115000"/>
                        </a:lnSpc>
                        <a:spcBef>
                          <a:spcPts val="0"/>
                        </a:spcBef>
                        <a:spcAft>
                          <a:spcPts val="1200"/>
                        </a:spcAft>
                      </a:pPr>
                      <a:r>
                        <a:rPr lang="en-US" sz="1000" dirty="0">
                          <a:latin typeface="Comic Sans MS"/>
                          <a:ea typeface="Times New Roman"/>
                          <a:cs typeface="Times New Roman"/>
                        </a:rPr>
                        <a:t>What is the dinosaur’s name?</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273">
                <a:tc>
                  <a:txBody>
                    <a:bodyPr/>
                    <a:lstStyle/>
                    <a:p>
                      <a:pPr marL="0" marR="0">
                        <a:lnSpc>
                          <a:spcPct val="115000"/>
                        </a:lnSpc>
                        <a:spcBef>
                          <a:spcPts val="0"/>
                        </a:spcBef>
                        <a:spcAft>
                          <a:spcPts val="1200"/>
                        </a:spcAft>
                      </a:pPr>
                      <a:r>
                        <a:rPr lang="en-US" sz="1000" dirty="0">
                          <a:latin typeface="Comic Sans MS"/>
                          <a:ea typeface="Times New Roman"/>
                          <a:cs typeface="Times New Roman"/>
                        </a:rPr>
                        <a:t>What does the name mean?</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273">
                <a:tc>
                  <a:txBody>
                    <a:bodyPr/>
                    <a:lstStyle/>
                    <a:p>
                      <a:pPr marL="0" marR="0">
                        <a:lnSpc>
                          <a:spcPct val="115000"/>
                        </a:lnSpc>
                        <a:spcBef>
                          <a:spcPts val="0"/>
                        </a:spcBef>
                        <a:spcAft>
                          <a:spcPts val="1200"/>
                        </a:spcAft>
                      </a:pPr>
                      <a:r>
                        <a:rPr lang="en-US" sz="1000" dirty="0">
                          <a:latin typeface="Comic Sans MS"/>
                          <a:ea typeface="Times New Roman"/>
                          <a:cs typeface="Times New Roman"/>
                        </a:rPr>
                        <a:t>How long is the dinosaur?</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515">
                <a:tc>
                  <a:txBody>
                    <a:bodyPr/>
                    <a:lstStyle/>
                    <a:p>
                      <a:pPr marL="0" marR="0">
                        <a:lnSpc>
                          <a:spcPct val="115000"/>
                        </a:lnSpc>
                        <a:spcBef>
                          <a:spcPts val="0"/>
                        </a:spcBef>
                        <a:spcAft>
                          <a:spcPts val="1200"/>
                        </a:spcAft>
                      </a:pPr>
                      <a:r>
                        <a:rPr lang="en-US" sz="1000" dirty="0">
                          <a:latin typeface="Comic Sans MS"/>
                          <a:ea typeface="Times New Roman"/>
                          <a:cs typeface="Times New Roman"/>
                        </a:rPr>
                        <a:t>Does the dinosaur eat plants, meat, or both plants and meat?</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350">
                <a:tc>
                  <a:txBody>
                    <a:bodyPr/>
                    <a:lstStyle/>
                    <a:p>
                      <a:pPr marL="0" marR="0">
                        <a:lnSpc>
                          <a:spcPct val="115000"/>
                        </a:lnSpc>
                        <a:spcBef>
                          <a:spcPts val="0"/>
                        </a:spcBef>
                        <a:spcAft>
                          <a:spcPts val="1200"/>
                        </a:spcAft>
                      </a:pPr>
                      <a:r>
                        <a:rPr lang="en-US" sz="1000" dirty="0">
                          <a:latin typeface="Comic Sans MS"/>
                          <a:ea typeface="Times New Roman"/>
                          <a:cs typeface="Times New Roman"/>
                        </a:rPr>
                        <a:t>Describe the dinosaur’s teeth.</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136">
                <a:tc>
                  <a:txBody>
                    <a:bodyPr/>
                    <a:lstStyle/>
                    <a:p>
                      <a:pPr marL="0" marR="0">
                        <a:lnSpc>
                          <a:spcPct val="115000"/>
                        </a:lnSpc>
                        <a:spcBef>
                          <a:spcPts val="0"/>
                        </a:spcBef>
                        <a:spcAft>
                          <a:spcPts val="1200"/>
                        </a:spcAft>
                      </a:pPr>
                      <a:r>
                        <a:rPr lang="en-US" sz="1000" dirty="0">
                          <a:latin typeface="Comic Sans MS"/>
                          <a:ea typeface="Times New Roman"/>
                          <a:cs typeface="Times New Roman"/>
                        </a:rPr>
                        <a:t>How did the dinosaur walk/fly?</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5783">
                <a:tc>
                  <a:txBody>
                    <a:bodyPr/>
                    <a:lstStyle/>
                    <a:p>
                      <a:pPr marL="0" marR="0">
                        <a:lnSpc>
                          <a:spcPct val="115000"/>
                        </a:lnSpc>
                        <a:spcBef>
                          <a:spcPts val="0"/>
                        </a:spcBef>
                        <a:spcAft>
                          <a:spcPts val="1200"/>
                        </a:spcAft>
                      </a:pPr>
                      <a:r>
                        <a:rPr lang="en-US" sz="1000" dirty="0">
                          <a:latin typeface="Comic Sans MS"/>
                          <a:ea typeface="Times New Roman"/>
                          <a:cs typeface="Times New Roman"/>
                        </a:rPr>
                        <a:t>What is one interesting fact about the dinosaur?</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49" name="Rectangle 1"/>
          <p:cNvSpPr>
            <a:spLocks noChangeArrowheads="1"/>
          </p:cNvSpPr>
          <p:nvPr/>
        </p:nvSpPr>
        <p:spPr bwMode="auto">
          <a:xfrm>
            <a:off x="838200" y="146447"/>
            <a:ext cx="7619999"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Dinosaur Information Worksheet</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Student Name:  </a:t>
            </a:r>
            <a:r>
              <a:rPr kumimoji="0" lang="en-US" sz="12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___________________________</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US" sz="13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Fill in the information in the spaces below.</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pic>
        <p:nvPicPr>
          <p:cNvPr id="4" name="Picture 3" descr="BGhatch.gif"/>
          <p:cNvPicPr>
            <a:picLocks noChangeAspect="1"/>
          </p:cNvPicPr>
          <p:nvPr/>
        </p:nvPicPr>
        <p:blipFill>
          <a:blip r:embed="rId2" cstate="print"/>
          <a:stretch>
            <a:fillRect/>
          </a:stretch>
        </p:blipFill>
        <p:spPr>
          <a:xfrm>
            <a:off x="8001000" y="228600"/>
            <a:ext cx="981075" cy="1047750"/>
          </a:xfrm>
          <a:prstGeom prst="rect">
            <a:avLst/>
          </a:prstGeom>
        </p:spPr>
      </p:pic>
      <p:pic>
        <p:nvPicPr>
          <p:cNvPr id="5" name="Picture 4" descr="dinosaur_clip_art_6133.jpg"/>
          <p:cNvPicPr>
            <a:picLocks noChangeAspect="1"/>
          </p:cNvPicPr>
          <p:nvPr/>
        </p:nvPicPr>
        <p:blipFill>
          <a:blip r:embed="rId3" cstate="print"/>
          <a:stretch>
            <a:fillRect/>
          </a:stretch>
        </p:blipFill>
        <p:spPr>
          <a:xfrm>
            <a:off x="304800" y="5715000"/>
            <a:ext cx="1233714" cy="914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amosauruscomplete1.jpg"/>
          <p:cNvPicPr>
            <a:picLocks noChangeAspect="1"/>
          </p:cNvPicPr>
          <p:nvPr/>
        </p:nvPicPr>
        <p:blipFill>
          <a:blip r:embed="rId2" cstate="print"/>
          <a:stretch>
            <a:fillRect/>
          </a:stretch>
        </p:blipFill>
        <p:spPr>
          <a:xfrm>
            <a:off x="4419600" y="3505200"/>
            <a:ext cx="4191170" cy="3200400"/>
          </a:xfrm>
          <a:prstGeom prst="rect">
            <a:avLst/>
          </a:prstGeom>
        </p:spPr>
      </p:pic>
      <p:sp>
        <p:nvSpPr>
          <p:cNvPr id="3" name="Rectangle 2"/>
          <p:cNvSpPr/>
          <p:nvPr/>
        </p:nvSpPr>
        <p:spPr>
          <a:xfrm>
            <a:off x="304800" y="762000"/>
            <a:ext cx="8382000" cy="2862322"/>
          </a:xfrm>
          <a:prstGeom prst="rect">
            <a:avLst/>
          </a:prstGeom>
        </p:spPr>
        <p:txBody>
          <a:bodyPr wrap="square">
            <a:spAutoFit/>
          </a:bodyPr>
          <a:lstStyle/>
          <a:p>
            <a:r>
              <a:rPr lang="en-US" dirty="0" smtClean="0"/>
              <a:t>Now it's time to create your Dinosaur Trading Cards that the museum will be handing out to the children who visit the new Dinosaur Exhibit. </a:t>
            </a:r>
          </a:p>
          <a:p>
            <a:endParaRPr lang="en-US" dirty="0" smtClean="0"/>
          </a:p>
          <a:p>
            <a:r>
              <a:rPr lang="en-US" dirty="0" smtClean="0"/>
              <a:t>We'll be using a template already created in </a:t>
            </a:r>
            <a:r>
              <a:rPr lang="en-US" dirty="0" err="1" smtClean="0"/>
              <a:t>KidPix</a:t>
            </a:r>
            <a:r>
              <a:rPr lang="en-US" dirty="0" smtClean="0"/>
              <a:t>. It is in your student folder. </a:t>
            </a:r>
          </a:p>
          <a:p>
            <a:endParaRPr lang="en-US" dirty="0" smtClean="0"/>
          </a:p>
          <a:p>
            <a:r>
              <a:rPr lang="en-US" dirty="0" smtClean="0"/>
              <a:t>Using the Fill tool in </a:t>
            </a:r>
            <a:r>
              <a:rPr lang="en-US" dirty="0" err="1" smtClean="0"/>
              <a:t>KidPix</a:t>
            </a:r>
            <a:r>
              <a:rPr lang="en-US" dirty="0" smtClean="0"/>
              <a:t>, color your dinosaur as close to the way they really looked.</a:t>
            </a:r>
          </a:p>
          <a:p>
            <a:r>
              <a:rPr lang="en-US" dirty="0" smtClean="0"/>
              <a:t>Using the ABC Text Tool, enter your information about your dinosaur from your Dinosaur Research Sheet.</a:t>
            </a:r>
          </a:p>
          <a:p>
            <a:endParaRPr lang="en-US" dirty="0" smtClean="0"/>
          </a:p>
          <a:p>
            <a:r>
              <a:rPr lang="en-US" dirty="0" smtClean="0"/>
              <a:t>Here's what your Dinosaur Trading Card might look like:</a:t>
            </a:r>
            <a:endParaRPr lang="en-US" dirty="0"/>
          </a:p>
        </p:txBody>
      </p:sp>
      <p:sp>
        <p:nvSpPr>
          <p:cNvPr id="4" name="TextBox 3"/>
          <p:cNvSpPr txBox="1"/>
          <p:nvPr/>
        </p:nvSpPr>
        <p:spPr>
          <a:xfrm>
            <a:off x="3352800" y="228600"/>
            <a:ext cx="2344168" cy="369332"/>
          </a:xfrm>
          <a:prstGeom prst="rect">
            <a:avLst/>
          </a:prstGeom>
          <a:noFill/>
        </p:spPr>
        <p:txBody>
          <a:bodyPr wrap="none" rtlCol="0">
            <a:spAutoFit/>
          </a:bodyPr>
          <a:lstStyle/>
          <a:p>
            <a:pPr algn="ctr"/>
            <a:r>
              <a:rPr lang="en-US" dirty="0" smtClean="0"/>
              <a:t>Dinosaur Trading Cards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376</TotalTime>
  <Words>850</Words>
  <Application>Microsoft Office PowerPoint</Application>
  <PresentationFormat>On-screen Show (4:3)</PresentationFormat>
  <Paragraphs>192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Objectives</vt:lpstr>
      <vt:lpstr>Slide 4</vt:lpstr>
      <vt:lpstr>Slide 5</vt:lpstr>
      <vt:lpstr>The Task</vt:lpstr>
      <vt:lpstr>Slide 7</vt:lpstr>
      <vt:lpstr>Slide 8</vt:lpstr>
      <vt:lpstr>Slide 9</vt:lpstr>
      <vt:lpstr>Sources:</vt:lpstr>
      <vt:lpstr>                                      Dino Art</vt:lpstr>
      <vt:lpstr>Slide 12</vt:lpstr>
      <vt:lpstr>Slide 13</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dc:creator>
  <cp:lastModifiedBy>Christine</cp:lastModifiedBy>
  <cp:revision>44</cp:revision>
  <dcterms:created xsi:type="dcterms:W3CDTF">2010-02-12T00:06:06Z</dcterms:created>
  <dcterms:modified xsi:type="dcterms:W3CDTF">2010-02-23T15:31:16Z</dcterms:modified>
</cp:coreProperties>
</file>